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F8CCA-E55F-4B98-9972-300534670729}" type="datetimeFigureOut">
              <a:rPr lang="tr-TR" smtClean="0"/>
              <a:t>24.04.2017</a:t>
            </a:fld>
            <a:endParaRPr lang="en-US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086E57-76C2-4F76-931E-6F0EDFFDE14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86E57-76C2-4F76-931E-6F0EDFFDE149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2" Type="http://schemas.openxmlformats.org/officeDocument/2006/relationships/hyperlink" Target="http://images.google.com/imgres?imgurl=http://images.biafranigeriaworld.com/BNW-Chinua-Achebe-Foundation-Oladipo-Akinkugbe-1.jpg&amp;imgrefurl=http://magazine.biafranigeriaworld.com/chinua-achebe-foundation-blog/&amp;usg=__nE0H-4k_WDcb1bpuuswDgismlPw=&amp;h=427&amp;w=346&amp;sz=34&amp;hl=en&amp;start=8&amp;um=1&amp;tbnid=8mPGhBm5aiVGeM:&amp;tbnh=126&amp;tbnw=102&amp;prev=/images?q=Chinua+Achebe&amp;hl=en&amp;safe=active&amp;sa=G&amp;um=1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images.google.com/imgres?imgurl=http://www.chinuaachebe.net/images/Chinua%20Achebe/Chinua_Achebe.jpg&amp;imgrefurl=http://www.chinuaachebe.net/&amp;usg=__L3yS2JsoT3KeoDKOkdHwDNNyD00=&amp;h=299&amp;w=230&amp;sz=19&amp;hl=en&amp;start=12&amp;um=1&amp;tbnid=RRx6MsvXskdHvM:&amp;tbnh=116&amp;tbnw=89&amp;prev=/images?q=Chinua+Achebe&amp;hl=en&amp;safe=active&amp;sa=G&amp;um=1" TargetMode="External"/><Relationship Id="rId5" Type="http://schemas.openxmlformats.org/officeDocument/2006/relationships/image" Target="../media/image2.jpeg"/><Relationship Id="rId4" Type="http://schemas.openxmlformats.org/officeDocument/2006/relationships/hyperlink" Target="http://images.google.com/imgres?imgurl=http://enloehs.wcpss.net/projects/west02/achebe/things%20fall%20apart.jpg&amp;imgrefurl=http://enloehs.wcpss.net/projects/west02/achebe/achebe.html&amp;usg=__4GvC7mN6goAdIM7Rbp_pQAto35I=&amp;h=475&amp;w=303&amp;sz=28&amp;hl=en&amp;start=15&amp;um=1&amp;tbnid=wg_K4u9Lm2t9zM:&amp;tbnh=129&amp;tbnw=82&amp;prev=/images?q=Chinua+Achebe&amp;hl=en&amp;safe=active&amp;sa=G&amp;um=1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772400" cy="1470025"/>
          </a:xfrm>
        </p:spPr>
        <p:txBody>
          <a:bodyPr/>
          <a:lstStyle/>
          <a:p>
            <a:r>
              <a:rPr lang="tr-TR" dirty="0" err="1" smtClean="0"/>
              <a:t>Things</a:t>
            </a:r>
            <a:r>
              <a:rPr lang="tr-TR" dirty="0" smtClean="0"/>
              <a:t> </a:t>
            </a:r>
            <a:r>
              <a:rPr lang="tr-TR" dirty="0" err="1" smtClean="0"/>
              <a:t>Fall</a:t>
            </a:r>
            <a:r>
              <a:rPr lang="tr-TR" dirty="0" smtClean="0"/>
              <a:t> Apart, 1959</a:t>
            </a:r>
            <a:endParaRPr lang="en-US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214414" y="1643050"/>
            <a:ext cx="6400800" cy="1752600"/>
          </a:xfrm>
        </p:spPr>
        <p:txBody>
          <a:bodyPr/>
          <a:lstStyle/>
          <a:p>
            <a:r>
              <a:rPr lang="tr-TR" dirty="0" err="1" smtClean="0"/>
              <a:t>Chinua</a:t>
            </a:r>
            <a:r>
              <a:rPr lang="tr-TR" dirty="0" smtClean="0"/>
              <a:t> </a:t>
            </a:r>
            <a:r>
              <a:rPr lang="tr-TR" dirty="0" err="1" smtClean="0"/>
              <a:t>Achebe</a:t>
            </a:r>
            <a:endParaRPr lang="en-US" dirty="0"/>
          </a:p>
        </p:txBody>
      </p:sp>
      <p:pic>
        <p:nvPicPr>
          <p:cNvPr id="4" name="Picture 5" descr="BNW-Chinua-Achebe-Foundation-Oladipo-Akinkugbe-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3352800"/>
            <a:ext cx="1981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things%2520fall%2520apart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33800" y="3200400"/>
            <a:ext cx="2133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Chinua_Achebe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00800" y="3352800"/>
            <a:ext cx="2133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“Let me first make one general point that is fundamental and essential to the appreciation of African issues by Americans.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Africans are people in the same way that Americans, Europeans,</a:t>
            </a:r>
            <a:r>
              <a:rPr lang="tr-TR" dirty="0" smtClean="0"/>
              <a:t> </a:t>
            </a:r>
            <a:r>
              <a:rPr lang="en-US" dirty="0" smtClean="0"/>
              <a:t>Asians, and others are people.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Africans are not some strange beings with unpronounceable names and impenetrable minds.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Although the action of Things Fall Apart takes place in a setting with which most Americans are unfamiliar, the characters are normal people and their events are real human events.”</a:t>
            </a:r>
          </a:p>
          <a:p>
            <a:r>
              <a:rPr lang="tr-TR" dirty="0" err="1" smtClean="0"/>
              <a:t>Achebe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i="1" dirty="0" smtClean="0"/>
              <a:t>“</a:t>
            </a:r>
            <a:r>
              <a:rPr lang="en-US" i="1" dirty="0" smtClean="0"/>
              <a:t>He had already chosen the title of the book, after much thought: The Pacification of the Primitive Tribes of the Lower Niger.</a:t>
            </a:r>
            <a:r>
              <a:rPr lang="tr-TR" i="1" dirty="0" smtClean="0"/>
              <a:t>”</a:t>
            </a:r>
          </a:p>
          <a:p>
            <a:r>
              <a:rPr lang="tr-TR" dirty="0" smtClean="0"/>
              <a:t>“</a:t>
            </a:r>
            <a:r>
              <a:rPr lang="en-US" dirty="0" smtClean="0"/>
              <a:t>In 1959, he published Things Fall Apart as a response to novels, such as Joseph Conrad’s </a:t>
            </a:r>
            <a:r>
              <a:rPr lang="en-US" b="1" dirty="0" smtClean="0"/>
              <a:t>Heart of Darkness</a:t>
            </a:r>
            <a:r>
              <a:rPr lang="en-US" dirty="0" smtClean="0"/>
              <a:t>, that treat </a:t>
            </a:r>
            <a:r>
              <a:rPr lang="en-US" u="sng" dirty="0" smtClean="0"/>
              <a:t>Africa as a primordial and cultureless foi</a:t>
            </a:r>
            <a:r>
              <a:rPr lang="en-US" dirty="0" smtClean="0"/>
              <a:t>l for Europe. </a:t>
            </a:r>
            <a:r>
              <a:rPr lang="en-US" b="1" u="sng" dirty="0" smtClean="0"/>
              <a:t>Tired of reading white men’s accounts of how primitive, socially backward, and, most important, language-less native Africans were, Achebe sought to convey a fuller understanding of one African culture and, in so doing, give voice to an underrepresented and exploited colonial subject</a:t>
            </a:r>
            <a:r>
              <a:rPr lang="en-US" dirty="0" smtClean="0"/>
              <a:t>.</a:t>
            </a:r>
            <a:r>
              <a:rPr lang="tr-TR" dirty="0" smtClean="0"/>
              <a:t>”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Achebe</a:t>
            </a:r>
            <a:r>
              <a:rPr lang="tr-TR" dirty="0" smtClean="0"/>
              <a:t> 1930-2013</a:t>
            </a:r>
            <a:endParaRPr lang="en-US" dirty="0"/>
          </a:p>
        </p:txBody>
      </p:sp>
      <p:pic>
        <p:nvPicPr>
          <p:cNvPr id="2050" name="Picture 2" descr="Chinua Achebe - Buffalo 25Sep2008 cro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357298"/>
            <a:ext cx="7072362" cy="51756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5" descr="Niger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88392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i="1" dirty="0" err="1" smtClean="0"/>
              <a:t>Things</a:t>
            </a:r>
            <a:r>
              <a:rPr lang="tr-TR" i="1" dirty="0" smtClean="0"/>
              <a:t> </a:t>
            </a:r>
            <a:r>
              <a:rPr lang="tr-TR" i="1" dirty="0" err="1" smtClean="0"/>
              <a:t>Fall</a:t>
            </a:r>
            <a:r>
              <a:rPr lang="tr-TR" i="1" dirty="0" smtClean="0"/>
              <a:t> Apart</a:t>
            </a:r>
            <a:endParaRPr lang="en-US" i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i="1" dirty="0" smtClean="0"/>
              <a:t>Things Fall Apart </a:t>
            </a:r>
            <a:r>
              <a:rPr lang="en-US" b="1" dirty="0" smtClean="0"/>
              <a:t>(written in 1958)</a:t>
            </a:r>
            <a:r>
              <a:rPr lang="en-US" b="1" i="1" dirty="0" smtClean="0"/>
              <a:t> </a:t>
            </a:r>
            <a:r>
              <a:rPr lang="en-US" b="1" dirty="0" smtClean="0"/>
              <a:t>deals with the clash of cultures and the violent transitions in life and values brought about by British colonialism in Nigeria in late 1800s.</a:t>
            </a:r>
            <a:endParaRPr lang="tr-TR" b="1" dirty="0" smtClean="0"/>
          </a:p>
          <a:p>
            <a:r>
              <a:rPr lang="en-US" b="1" i="1" dirty="0" smtClean="0"/>
              <a:t>Things Fall Apart</a:t>
            </a:r>
            <a:r>
              <a:rPr lang="en-US" b="1" dirty="0" smtClean="0"/>
              <a:t> includes Western linguistic forms and literary traditions with Igbo words and phrases, proverbs, fables, tales, and other elements of African oral and communal storytelling traditions.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Yam</a:t>
            </a:r>
            <a:endParaRPr lang="en-US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sweet potato-- In some African cultures it was used as currency</a:t>
            </a:r>
            <a:endParaRPr lang="en-US" dirty="0"/>
          </a:p>
        </p:txBody>
      </p:sp>
      <p:pic>
        <p:nvPicPr>
          <p:cNvPr id="4" name="Picture 6" descr="Yam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2667000"/>
            <a:ext cx="6577013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oracle</a:t>
            </a:r>
            <a:endParaRPr lang="en-US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person believed to be in communication with a deity (god or gods)</a:t>
            </a:r>
          </a:p>
          <a:p>
            <a:endParaRPr lang="en-US" dirty="0"/>
          </a:p>
        </p:txBody>
      </p:sp>
      <p:pic>
        <p:nvPicPr>
          <p:cNvPr id="4" name="Picture 6" descr="Priestess-Miriam-Chaman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3124200"/>
            <a:ext cx="28575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US" dirty="0" err="1" smtClean="0"/>
              <a:t>Egwugwu</a:t>
            </a:r>
            <a:endParaRPr lang="en-US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928670"/>
            <a:ext cx="8229600" cy="4525963"/>
          </a:xfrm>
        </p:spPr>
        <p:txBody>
          <a:bodyPr/>
          <a:lstStyle/>
          <a:p>
            <a:r>
              <a:rPr lang="en-US" dirty="0" smtClean="0"/>
              <a:t>A masquerader who impersonates one of the ancestral spirits of the village</a:t>
            </a:r>
          </a:p>
          <a:p>
            <a:endParaRPr lang="en-US" dirty="0"/>
          </a:p>
        </p:txBody>
      </p:sp>
      <p:pic>
        <p:nvPicPr>
          <p:cNvPr id="4" name="Picture 2" descr="https://images.asc.ohio-state.edu/is/image/mediamanager/7/7968b489-c552-4026-b024-a67214d289b3.jpg/?size=450,450&amp;fmt=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071678"/>
            <a:ext cx="7500990" cy="4176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r>
              <a:rPr lang="tr-TR" dirty="0" err="1" smtClean="0"/>
              <a:t>Title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tr-TR" dirty="0" smtClean="0"/>
              <a:t> WB </a:t>
            </a:r>
            <a:r>
              <a:rPr lang="tr-TR" dirty="0" err="1" smtClean="0"/>
              <a:t>Yeat’s</a:t>
            </a:r>
            <a:r>
              <a:rPr lang="tr-TR" dirty="0" smtClean="0"/>
              <a:t> </a:t>
            </a:r>
            <a:r>
              <a:rPr lang="tr-TR" i="1" dirty="0" err="1" smtClean="0"/>
              <a:t>The</a:t>
            </a:r>
            <a:r>
              <a:rPr lang="tr-TR" i="1" dirty="0" smtClean="0"/>
              <a:t> </a:t>
            </a:r>
            <a:r>
              <a:rPr lang="tr-TR" i="1" dirty="0" err="1" smtClean="0"/>
              <a:t>Second</a:t>
            </a:r>
            <a:r>
              <a:rPr lang="tr-TR" i="1" dirty="0" smtClean="0"/>
              <a:t> </a:t>
            </a:r>
            <a:r>
              <a:rPr lang="tr-TR" i="1" dirty="0" err="1" smtClean="0"/>
              <a:t>Coming</a:t>
            </a:r>
            <a:r>
              <a:rPr lang="tr-TR" i="1" dirty="0" smtClean="0"/>
              <a:t> (</a:t>
            </a:r>
            <a:r>
              <a:rPr lang="tr-TR" i="1" dirty="0" err="1" smtClean="0"/>
              <a:t>ix</a:t>
            </a:r>
            <a:r>
              <a:rPr lang="tr-TR" i="1" dirty="0" smtClean="0"/>
              <a:t>)</a:t>
            </a:r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most</a:t>
            </a:r>
            <a:r>
              <a:rPr lang="tr-TR" dirty="0" smtClean="0"/>
              <a:t> </a:t>
            </a:r>
            <a:r>
              <a:rPr lang="tr-TR" dirty="0" err="1" smtClean="0"/>
              <a:t>famous</a:t>
            </a:r>
            <a:r>
              <a:rPr lang="tr-TR" dirty="0" smtClean="0"/>
              <a:t> </a:t>
            </a:r>
            <a:r>
              <a:rPr lang="tr-TR" dirty="0" err="1" smtClean="0"/>
              <a:t>known</a:t>
            </a:r>
            <a:r>
              <a:rPr lang="tr-TR" dirty="0" smtClean="0"/>
              <a:t> </a:t>
            </a:r>
            <a:r>
              <a:rPr lang="tr-TR" dirty="0" err="1" smtClean="0"/>
              <a:t>all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world</a:t>
            </a:r>
            <a:endParaRPr lang="tr-TR" dirty="0" smtClean="0"/>
          </a:p>
          <a:p>
            <a:r>
              <a:rPr lang="tr-TR" dirty="0" err="1" smtClean="0"/>
              <a:t>Achebe’s</a:t>
            </a:r>
            <a:r>
              <a:rPr lang="tr-TR" dirty="0" smtClean="0"/>
              <a:t> form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language</a:t>
            </a:r>
            <a:r>
              <a:rPr lang="tr-TR" dirty="0" smtClean="0"/>
              <a:t> is </a:t>
            </a:r>
            <a:r>
              <a:rPr lang="tr-TR" dirty="0" err="1" smtClean="0"/>
              <a:t>masterful</a:t>
            </a:r>
            <a:r>
              <a:rPr lang="tr-TR" dirty="0" smtClean="0"/>
              <a:t> </a:t>
            </a:r>
            <a:r>
              <a:rPr lang="tr-TR" dirty="0" err="1" smtClean="0"/>
              <a:t>although</a:t>
            </a:r>
            <a:r>
              <a:rPr lang="tr-TR" dirty="0" smtClean="0"/>
              <a:t> </a:t>
            </a:r>
            <a:r>
              <a:rPr lang="tr-TR" dirty="0" err="1" smtClean="0"/>
              <a:t>English</a:t>
            </a:r>
            <a:r>
              <a:rPr lang="tr-TR" dirty="0" smtClean="0"/>
              <a:t> is his </a:t>
            </a:r>
            <a:r>
              <a:rPr lang="tr-TR" dirty="0" err="1" smtClean="0"/>
              <a:t>second</a:t>
            </a:r>
            <a:r>
              <a:rPr lang="tr-TR" dirty="0" smtClean="0"/>
              <a:t> </a:t>
            </a:r>
            <a:r>
              <a:rPr lang="tr-TR" dirty="0" err="1" smtClean="0"/>
              <a:t>language</a:t>
            </a:r>
            <a:endParaRPr lang="tr-TR" dirty="0" smtClean="0"/>
          </a:p>
          <a:p>
            <a:r>
              <a:rPr lang="tr-TR" dirty="0" smtClean="0"/>
              <a:t>He has a </a:t>
            </a:r>
            <a:r>
              <a:rPr lang="tr-TR" dirty="0" err="1" smtClean="0"/>
              <a:t>Christian</a:t>
            </a:r>
            <a:r>
              <a:rPr lang="tr-TR" dirty="0" smtClean="0"/>
              <a:t> </a:t>
            </a:r>
            <a:r>
              <a:rPr lang="tr-TR" dirty="0" err="1" smtClean="0"/>
              <a:t>household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background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education</a:t>
            </a:r>
            <a:r>
              <a:rPr lang="tr-TR" dirty="0" smtClean="0"/>
              <a:t> in </a:t>
            </a:r>
            <a:r>
              <a:rPr lang="tr-TR" dirty="0" err="1" smtClean="0"/>
              <a:t>English</a:t>
            </a:r>
            <a:r>
              <a:rPr lang="tr-TR" dirty="0" smtClean="0"/>
              <a:t> </a:t>
            </a:r>
            <a:r>
              <a:rPr lang="tr-TR" dirty="0" err="1" smtClean="0"/>
              <a:t>Literature</a:t>
            </a:r>
            <a:endParaRPr lang="tr-TR" dirty="0" smtClean="0"/>
          </a:p>
          <a:p>
            <a:r>
              <a:rPr lang="tr-TR" dirty="0" err="1" smtClean="0"/>
              <a:t>Ibo</a:t>
            </a:r>
            <a:r>
              <a:rPr lang="tr-TR" dirty="0" smtClean="0"/>
              <a:t> (</a:t>
            </a:r>
            <a:r>
              <a:rPr lang="tr-TR" dirty="0" err="1" smtClean="0"/>
              <a:t>Igbo</a:t>
            </a:r>
            <a:r>
              <a:rPr lang="tr-TR" dirty="0" smtClean="0"/>
              <a:t>) </a:t>
            </a:r>
            <a:r>
              <a:rPr lang="tr-TR" dirty="0" err="1" smtClean="0"/>
              <a:t>culture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life </a:t>
            </a:r>
            <a:r>
              <a:rPr lang="tr-TR" dirty="0" err="1" smtClean="0"/>
              <a:t>melded</a:t>
            </a:r>
            <a:r>
              <a:rPr lang="tr-TR" dirty="0" smtClean="0"/>
              <a:t> </a:t>
            </a:r>
            <a:r>
              <a:rPr lang="tr-TR" dirty="0" err="1" smtClean="0"/>
              <a:t>into</a:t>
            </a:r>
            <a:r>
              <a:rPr lang="tr-TR" dirty="0" smtClean="0"/>
              <a:t> his </a:t>
            </a:r>
            <a:r>
              <a:rPr lang="tr-TR" dirty="0" err="1" smtClean="0"/>
              <a:t>writing</a:t>
            </a:r>
            <a:endParaRPr lang="tr-TR" dirty="0" smtClean="0"/>
          </a:p>
          <a:p>
            <a:r>
              <a:rPr lang="tr-TR" dirty="0" err="1" smtClean="0"/>
              <a:t>Unsatisfactory</a:t>
            </a:r>
            <a:r>
              <a:rPr lang="tr-TR" dirty="0" smtClean="0"/>
              <a:t> </a:t>
            </a:r>
            <a:r>
              <a:rPr lang="tr-TR" dirty="0" err="1" smtClean="0"/>
              <a:t>models</a:t>
            </a:r>
            <a:r>
              <a:rPr lang="tr-TR" dirty="0" smtClean="0"/>
              <a:t> (x, son paragraf)</a:t>
            </a:r>
          </a:p>
          <a:p>
            <a:r>
              <a:rPr lang="tr-TR" dirty="0" err="1" smtClean="0"/>
              <a:t>Writing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moral </a:t>
            </a:r>
            <a:r>
              <a:rPr lang="tr-TR" dirty="0" err="1" smtClean="0"/>
              <a:t>reasons</a:t>
            </a:r>
            <a:r>
              <a:rPr lang="tr-TR" dirty="0" smtClean="0"/>
              <a:t> (</a:t>
            </a:r>
            <a:r>
              <a:rPr lang="tr-TR" dirty="0" err="1" smtClean="0"/>
              <a:t>xi</a:t>
            </a:r>
            <a:r>
              <a:rPr lang="tr-TR" dirty="0" smtClean="0"/>
              <a:t> 4. paragraf)</a:t>
            </a:r>
          </a:p>
          <a:p>
            <a:endParaRPr lang="en-US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/>
          <a:lstStyle/>
          <a:p>
            <a:r>
              <a:rPr lang="tr-TR" dirty="0" err="1" smtClean="0"/>
              <a:t>N</a:t>
            </a:r>
            <a:r>
              <a:rPr lang="tr-TR" dirty="0" err="1" smtClean="0"/>
              <a:t>ation</a:t>
            </a:r>
            <a:r>
              <a:rPr lang="tr-TR" dirty="0" smtClean="0"/>
              <a:t> </a:t>
            </a:r>
            <a:r>
              <a:rPr lang="tr-TR" dirty="0" err="1" smtClean="0"/>
              <a:t>building</a:t>
            </a:r>
            <a:r>
              <a:rPr lang="tr-TR" dirty="0" smtClean="0"/>
              <a:t>, modern </a:t>
            </a:r>
            <a:r>
              <a:rPr lang="tr-TR" dirty="0" err="1" smtClean="0"/>
              <a:t>national</a:t>
            </a:r>
            <a:r>
              <a:rPr lang="tr-TR" dirty="0" smtClean="0"/>
              <a:t> </a:t>
            </a:r>
            <a:r>
              <a:rPr lang="tr-TR" dirty="0" err="1" smtClean="0"/>
              <a:t>consciousness</a:t>
            </a:r>
            <a:endParaRPr lang="tr-TR" dirty="0" smtClean="0"/>
          </a:p>
          <a:p>
            <a:r>
              <a:rPr lang="tr-TR" dirty="0" err="1" smtClean="0"/>
              <a:t>Things</a:t>
            </a:r>
            <a:r>
              <a:rPr lang="tr-TR" dirty="0" smtClean="0"/>
              <a:t> </a:t>
            </a:r>
            <a:r>
              <a:rPr lang="tr-TR" dirty="0" err="1" smtClean="0"/>
              <a:t>Fall</a:t>
            </a:r>
            <a:r>
              <a:rPr lang="tr-TR" dirty="0" smtClean="0"/>
              <a:t> Apart is a </a:t>
            </a:r>
            <a:r>
              <a:rPr lang="tr-TR" dirty="0" err="1" smtClean="0"/>
              <a:t>historical</a:t>
            </a:r>
            <a:r>
              <a:rPr lang="tr-TR" dirty="0" smtClean="0"/>
              <a:t> </a:t>
            </a:r>
            <a:r>
              <a:rPr lang="tr-TR" dirty="0" err="1" smtClean="0"/>
              <a:t>fiction</a:t>
            </a:r>
            <a:endParaRPr lang="tr-TR" dirty="0" smtClean="0"/>
          </a:p>
          <a:p>
            <a:r>
              <a:rPr lang="tr-TR" dirty="0" smtClean="0"/>
              <a:t>A </a:t>
            </a:r>
            <a:r>
              <a:rPr lang="tr-TR" dirty="0" err="1" smtClean="0"/>
              <a:t>universal</a:t>
            </a:r>
            <a:r>
              <a:rPr lang="tr-TR" dirty="0" smtClean="0"/>
              <a:t> </a:t>
            </a:r>
            <a:r>
              <a:rPr lang="tr-TR" dirty="0" err="1" smtClean="0"/>
              <a:t>novel</a:t>
            </a:r>
            <a:r>
              <a:rPr lang="tr-TR" dirty="0" smtClean="0"/>
              <a:t> (</a:t>
            </a:r>
            <a:r>
              <a:rPr lang="tr-TR" dirty="0" err="1" smtClean="0"/>
              <a:t>xii</a:t>
            </a:r>
            <a:r>
              <a:rPr lang="tr-TR" dirty="0" smtClean="0"/>
              <a:t>, 2. paragraf)</a:t>
            </a:r>
          </a:p>
          <a:p>
            <a:r>
              <a:rPr lang="tr-TR" dirty="0" err="1" smtClean="0"/>
              <a:t>Ibo</a:t>
            </a:r>
            <a:r>
              <a:rPr lang="tr-TR" dirty="0" smtClean="0"/>
              <a:t> </a:t>
            </a:r>
            <a:r>
              <a:rPr lang="tr-TR" dirty="0" err="1" smtClean="0"/>
              <a:t>culture</a:t>
            </a:r>
            <a:r>
              <a:rPr lang="tr-TR" dirty="0" smtClean="0"/>
              <a:t> is </a:t>
            </a:r>
            <a:r>
              <a:rPr lang="tr-TR" dirty="0" err="1" smtClean="0"/>
              <a:t>destroyed</a:t>
            </a:r>
            <a:r>
              <a:rPr lang="tr-TR" dirty="0" smtClean="0"/>
              <a:t>, </a:t>
            </a:r>
            <a:r>
              <a:rPr lang="tr-TR" dirty="0" err="1" smtClean="0"/>
              <a:t>now</a:t>
            </a:r>
            <a:r>
              <a:rPr lang="tr-TR" dirty="0" smtClean="0"/>
              <a:t> it is </a:t>
            </a:r>
            <a:r>
              <a:rPr lang="tr-TR" dirty="0" err="1" smtClean="0"/>
              <a:t>the</a:t>
            </a:r>
            <a:r>
              <a:rPr lang="tr-TR" dirty="0" smtClean="0"/>
              <a:t> time of </a:t>
            </a:r>
            <a:r>
              <a:rPr lang="tr-TR" dirty="0" err="1" smtClean="0"/>
              <a:t>Christian</a:t>
            </a:r>
            <a:r>
              <a:rPr lang="tr-TR" dirty="0" smtClean="0"/>
              <a:t> </a:t>
            </a:r>
            <a:r>
              <a:rPr lang="tr-TR" dirty="0" err="1" smtClean="0"/>
              <a:t>cycle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culture</a:t>
            </a:r>
            <a:endParaRPr lang="tr-TR" dirty="0" smtClean="0"/>
          </a:p>
          <a:p>
            <a:r>
              <a:rPr lang="tr-TR" dirty="0" smtClean="0"/>
              <a:t>A </a:t>
            </a:r>
            <a:r>
              <a:rPr lang="tr-TR" dirty="0" err="1" smtClean="0"/>
              <a:t>heroic</a:t>
            </a:r>
            <a:r>
              <a:rPr lang="tr-TR" dirty="0" smtClean="0"/>
              <a:t> </a:t>
            </a:r>
            <a:r>
              <a:rPr lang="tr-TR" dirty="0" err="1" smtClean="0"/>
              <a:t>tale</a:t>
            </a:r>
            <a:r>
              <a:rPr lang="tr-TR" dirty="0" smtClean="0"/>
              <a:t> of </a:t>
            </a:r>
            <a:r>
              <a:rPr lang="tr-TR" dirty="0" err="1" smtClean="0"/>
              <a:t>Okonkwo</a:t>
            </a:r>
            <a:r>
              <a:rPr lang="tr-TR" dirty="0" smtClean="0"/>
              <a:t> (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tragic</a:t>
            </a:r>
            <a:r>
              <a:rPr lang="tr-TR" dirty="0" smtClean="0"/>
              <a:t>)</a:t>
            </a:r>
          </a:p>
          <a:p>
            <a:r>
              <a:rPr lang="tr-TR" dirty="0" err="1" smtClean="0"/>
              <a:t>Masculine</a:t>
            </a:r>
            <a:r>
              <a:rPr lang="tr-TR" dirty="0" smtClean="0"/>
              <a:t> vs. </a:t>
            </a:r>
            <a:r>
              <a:rPr lang="tr-TR" dirty="0" err="1" smtClean="0"/>
              <a:t>feminine</a:t>
            </a:r>
            <a:r>
              <a:rPr lang="tr-TR" dirty="0" smtClean="0"/>
              <a:t> – </a:t>
            </a:r>
            <a:r>
              <a:rPr lang="tr-TR" dirty="0" err="1" smtClean="0"/>
              <a:t>Unoka</a:t>
            </a:r>
            <a:r>
              <a:rPr lang="tr-TR" dirty="0" smtClean="0"/>
              <a:t> vs </a:t>
            </a:r>
            <a:r>
              <a:rPr lang="tr-TR" dirty="0" err="1" smtClean="0"/>
              <a:t>Okonkwo</a:t>
            </a:r>
            <a:endParaRPr lang="tr-TR" dirty="0" smtClean="0"/>
          </a:p>
          <a:p>
            <a:r>
              <a:rPr lang="tr-TR" dirty="0" err="1" smtClean="0"/>
              <a:t>Tragic</a:t>
            </a:r>
            <a:r>
              <a:rPr lang="tr-TR" dirty="0" smtClean="0"/>
              <a:t> </a:t>
            </a:r>
            <a:r>
              <a:rPr lang="tr-TR" dirty="0" err="1" smtClean="0"/>
              <a:t>flaw</a:t>
            </a:r>
            <a:r>
              <a:rPr lang="tr-TR" dirty="0" smtClean="0"/>
              <a:t> of </a:t>
            </a:r>
            <a:r>
              <a:rPr lang="tr-TR" dirty="0" err="1" smtClean="0"/>
              <a:t>Okonkwo</a:t>
            </a:r>
            <a:r>
              <a:rPr lang="tr-TR" dirty="0" smtClean="0"/>
              <a:t> (</a:t>
            </a:r>
            <a:r>
              <a:rPr lang="tr-TR" dirty="0" err="1" smtClean="0"/>
              <a:t>xiv</a:t>
            </a:r>
            <a:r>
              <a:rPr lang="tr-TR" dirty="0" smtClean="0"/>
              <a:t>)</a:t>
            </a:r>
          </a:p>
          <a:p>
            <a:r>
              <a:rPr lang="tr-TR" dirty="0" err="1" smtClean="0"/>
              <a:t>Balance</a:t>
            </a:r>
            <a:r>
              <a:rPr lang="tr-TR" dirty="0" smtClean="0"/>
              <a:t> in </a:t>
            </a:r>
            <a:r>
              <a:rPr lang="tr-TR" dirty="0" err="1" smtClean="0"/>
              <a:t>Umuofia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A </a:t>
            </a:r>
            <a:r>
              <a:rPr lang="tr-TR" dirty="0" err="1" smtClean="0"/>
              <a:t>family</a:t>
            </a:r>
            <a:r>
              <a:rPr lang="tr-TR" dirty="0" smtClean="0"/>
              <a:t> </a:t>
            </a:r>
            <a:r>
              <a:rPr lang="tr-TR" dirty="0" err="1" smtClean="0"/>
              <a:t>history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Ibo</a:t>
            </a:r>
            <a:r>
              <a:rPr lang="tr-TR" dirty="0" smtClean="0"/>
              <a:t> </a:t>
            </a:r>
            <a:r>
              <a:rPr lang="tr-TR" dirty="0" err="1" smtClean="0"/>
              <a:t>social</a:t>
            </a:r>
            <a:r>
              <a:rPr lang="tr-TR" dirty="0" smtClean="0"/>
              <a:t> life</a:t>
            </a:r>
          </a:p>
          <a:p>
            <a:r>
              <a:rPr lang="tr-TR" dirty="0" smtClean="0"/>
              <a:t>“a </a:t>
            </a:r>
            <a:r>
              <a:rPr lang="tr-TR" dirty="0" err="1" smtClean="0"/>
              <a:t>world</a:t>
            </a:r>
            <a:r>
              <a:rPr lang="tr-TR" dirty="0" smtClean="0"/>
              <a:t> </a:t>
            </a:r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don’t</a:t>
            </a:r>
            <a:r>
              <a:rPr lang="tr-TR" dirty="0" smtClean="0"/>
              <a:t> </a:t>
            </a:r>
            <a:r>
              <a:rPr lang="tr-TR" dirty="0" err="1" smtClean="0"/>
              <a:t>know</a:t>
            </a:r>
            <a:r>
              <a:rPr lang="tr-TR" dirty="0" smtClean="0"/>
              <a:t>” (</a:t>
            </a:r>
            <a:r>
              <a:rPr lang="tr-TR" dirty="0" err="1" smtClean="0"/>
              <a:t>xiv</a:t>
            </a:r>
            <a:r>
              <a:rPr lang="tr-TR" dirty="0" smtClean="0"/>
              <a:t>, son paragraf)</a:t>
            </a:r>
          </a:p>
          <a:p>
            <a:r>
              <a:rPr lang="tr-TR" dirty="0" smtClean="0"/>
              <a:t>A </a:t>
            </a:r>
            <a:r>
              <a:rPr lang="tr-TR" dirty="0" err="1" smtClean="0"/>
              <a:t>true</a:t>
            </a:r>
            <a:r>
              <a:rPr lang="tr-TR" dirty="0" smtClean="0"/>
              <a:t> </a:t>
            </a:r>
            <a:r>
              <a:rPr lang="tr-TR" dirty="0" err="1" smtClean="0"/>
              <a:t>historical</a:t>
            </a:r>
            <a:r>
              <a:rPr lang="tr-TR" dirty="0" smtClean="0"/>
              <a:t> </a:t>
            </a:r>
            <a:r>
              <a:rPr lang="tr-TR" dirty="0" err="1" smtClean="0"/>
              <a:t>record</a:t>
            </a:r>
            <a:r>
              <a:rPr lang="tr-TR" dirty="0" smtClean="0"/>
              <a:t> of </a:t>
            </a:r>
            <a:r>
              <a:rPr lang="tr-TR" dirty="0" err="1" smtClean="0"/>
              <a:t>colonization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Iboland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Ozo</a:t>
            </a:r>
            <a:r>
              <a:rPr lang="tr-TR" dirty="0" smtClean="0"/>
              <a:t> – </a:t>
            </a:r>
            <a:r>
              <a:rPr lang="tr-TR" dirty="0" err="1" smtClean="0"/>
              <a:t>ndichie</a:t>
            </a:r>
            <a:r>
              <a:rPr lang="tr-TR" dirty="0" smtClean="0"/>
              <a:t> – </a:t>
            </a:r>
            <a:r>
              <a:rPr lang="tr-TR" dirty="0" err="1" smtClean="0"/>
              <a:t>egwugwu</a:t>
            </a:r>
            <a:endParaRPr lang="tr-TR" dirty="0" smtClean="0"/>
          </a:p>
          <a:p>
            <a:r>
              <a:rPr lang="tr-TR" dirty="0" err="1" smtClean="0"/>
              <a:t>British</a:t>
            </a:r>
            <a:r>
              <a:rPr lang="tr-TR" dirty="0" smtClean="0"/>
              <a:t> </a:t>
            </a:r>
            <a:r>
              <a:rPr lang="tr-TR" dirty="0" err="1" smtClean="0"/>
              <a:t>colonial</a:t>
            </a:r>
            <a:r>
              <a:rPr lang="tr-TR" dirty="0" smtClean="0"/>
              <a:t> </a:t>
            </a:r>
            <a:r>
              <a:rPr lang="tr-TR" dirty="0" err="1" smtClean="0"/>
              <a:t>brutality</a:t>
            </a:r>
            <a:r>
              <a:rPr lang="tr-TR" dirty="0" smtClean="0"/>
              <a:t> (</a:t>
            </a:r>
            <a:r>
              <a:rPr lang="tr-TR" dirty="0" err="1" smtClean="0"/>
              <a:t>xvi</a:t>
            </a:r>
            <a:r>
              <a:rPr lang="tr-TR" dirty="0" smtClean="0"/>
              <a:t> ilk paragraf)</a:t>
            </a:r>
          </a:p>
          <a:p>
            <a:r>
              <a:rPr lang="tr-TR" dirty="0" err="1" smtClean="0"/>
              <a:t>Nigeria</a:t>
            </a:r>
            <a:r>
              <a:rPr lang="tr-TR" dirty="0" smtClean="0"/>
              <a:t> </a:t>
            </a:r>
            <a:r>
              <a:rPr lang="tr-TR" dirty="0" err="1" smtClean="0"/>
              <a:t>became</a:t>
            </a:r>
            <a:r>
              <a:rPr lang="tr-TR" dirty="0" smtClean="0"/>
              <a:t> a </a:t>
            </a:r>
            <a:r>
              <a:rPr lang="tr-TR" dirty="0" err="1" smtClean="0"/>
              <a:t>colony</a:t>
            </a:r>
            <a:r>
              <a:rPr lang="tr-TR" dirty="0" smtClean="0"/>
              <a:t> in 1886</a:t>
            </a:r>
          </a:p>
          <a:p>
            <a:r>
              <a:rPr lang="tr-TR" dirty="0" smtClean="0"/>
              <a:t>“</a:t>
            </a:r>
            <a:r>
              <a:rPr lang="tr-TR" dirty="0" err="1" smtClean="0"/>
              <a:t>iron</a:t>
            </a:r>
            <a:r>
              <a:rPr lang="tr-TR" dirty="0" smtClean="0"/>
              <a:t> </a:t>
            </a:r>
            <a:r>
              <a:rPr lang="tr-TR" dirty="0" err="1" smtClean="0"/>
              <a:t>horse</a:t>
            </a:r>
            <a:r>
              <a:rPr lang="tr-TR" dirty="0" smtClean="0"/>
              <a:t>” ?</a:t>
            </a:r>
          </a:p>
          <a:p>
            <a:r>
              <a:rPr lang="tr-TR" dirty="0" err="1" smtClean="0"/>
              <a:t>Christian</a:t>
            </a:r>
            <a:r>
              <a:rPr lang="tr-TR" dirty="0" smtClean="0"/>
              <a:t> </a:t>
            </a:r>
            <a:r>
              <a:rPr lang="tr-TR" dirty="0" err="1" smtClean="0"/>
              <a:t>missionaries</a:t>
            </a:r>
            <a:r>
              <a:rPr lang="tr-TR" dirty="0" smtClean="0"/>
              <a:t> </a:t>
            </a:r>
            <a:r>
              <a:rPr lang="tr-TR" dirty="0" smtClean="0"/>
              <a:t>–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Okonkwo’s</a:t>
            </a:r>
            <a:r>
              <a:rPr lang="tr-TR" dirty="0" smtClean="0"/>
              <a:t> </a:t>
            </a:r>
            <a:r>
              <a:rPr lang="tr-TR" dirty="0" err="1" smtClean="0"/>
              <a:t>aim</a:t>
            </a:r>
            <a:endParaRPr lang="tr-TR" dirty="0" smtClean="0"/>
          </a:p>
          <a:p>
            <a:r>
              <a:rPr lang="tr-TR" dirty="0" err="1" smtClean="0"/>
              <a:t>Nwoye</a:t>
            </a:r>
            <a:r>
              <a:rPr lang="tr-TR" dirty="0" smtClean="0"/>
              <a:t> </a:t>
            </a:r>
            <a:r>
              <a:rPr lang="tr-TR" dirty="0" err="1" smtClean="0"/>
              <a:t>lost</a:t>
            </a:r>
            <a:r>
              <a:rPr lang="tr-TR" dirty="0" smtClean="0"/>
              <a:t> his </a:t>
            </a:r>
            <a:r>
              <a:rPr lang="tr-TR" dirty="0" err="1" smtClean="0"/>
              <a:t>religion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Igbo</a:t>
            </a:r>
            <a:r>
              <a:rPr lang="tr-TR" dirty="0" smtClean="0"/>
              <a:t> </a:t>
            </a:r>
            <a:r>
              <a:rPr lang="tr-TR" dirty="0" err="1" smtClean="0"/>
              <a:t>values</a:t>
            </a:r>
            <a:endParaRPr lang="tr-TR" dirty="0" smtClean="0"/>
          </a:p>
          <a:p>
            <a:pPr>
              <a:buNone/>
            </a:pPr>
            <a:endParaRPr lang="tr-TR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r>
              <a:rPr lang="tr-TR" dirty="0" err="1" smtClean="0"/>
              <a:t>Violence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resistance</a:t>
            </a:r>
            <a:r>
              <a:rPr lang="tr-TR" dirty="0" smtClean="0"/>
              <a:t> -  of </a:t>
            </a:r>
            <a:r>
              <a:rPr lang="tr-TR" dirty="0" err="1" smtClean="0"/>
              <a:t>Okonkwo</a:t>
            </a:r>
            <a:endParaRPr lang="tr-TR" dirty="0" smtClean="0"/>
          </a:p>
          <a:p>
            <a:r>
              <a:rPr lang="tr-TR" dirty="0" err="1" smtClean="0"/>
              <a:t>Mr</a:t>
            </a:r>
            <a:r>
              <a:rPr lang="tr-TR" dirty="0" smtClean="0"/>
              <a:t> Brown – </a:t>
            </a:r>
            <a:r>
              <a:rPr lang="tr-TR" dirty="0" err="1" smtClean="0"/>
              <a:t>Akunna</a:t>
            </a:r>
            <a:endParaRPr lang="tr-TR" dirty="0" smtClean="0"/>
          </a:p>
          <a:p>
            <a:r>
              <a:rPr lang="tr-TR" dirty="0" err="1" smtClean="0"/>
              <a:t>Rev</a:t>
            </a:r>
            <a:r>
              <a:rPr lang="tr-TR" dirty="0" smtClean="0"/>
              <a:t>. James </a:t>
            </a:r>
            <a:r>
              <a:rPr lang="tr-TR" dirty="0" err="1" smtClean="0"/>
              <a:t>Smith</a:t>
            </a:r>
            <a:endParaRPr lang="tr-TR" dirty="0" smtClean="0"/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leaders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ambushed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prisoned</a:t>
            </a:r>
            <a:endParaRPr lang="tr-TR" dirty="0" smtClean="0"/>
          </a:p>
          <a:p>
            <a:r>
              <a:rPr lang="tr-TR" dirty="0" smtClean="0"/>
              <a:t>“</a:t>
            </a:r>
            <a:r>
              <a:rPr lang="tr-TR" dirty="0" err="1" smtClean="0"/>
              <a:t>Enemy</a:t>
            </a:r>
            <a:r>
              <a:rPr lang="tr-TR" dirty="0" smtClean="0"/>
              <a:t> inside”</a:t>
            </a:r>
          </a:p>
          <a:p>
            <a:r>
              <a:rPr lang="tr-TR" dirty="0" err="1" smtClean="0"/>
              <a:t>Achebe’s</a:t>
            </a:r>
            <a:r>
              <a:rPr lang="tr-TR" dirty="0" smtClean="0"/>
              <a:t> </a:t>
            </a:r>
            <a:r>
              <a:rPr lang="tr-TR" dirty="0" err="1" smtClean="0"/>
              <a:t>other</a:t>
            </a:r>
            <a:r>
              <a:rPr lang="tr-TR" dirty="0" smtClean="0"/>
              <a:t> </a:t>
            </a:r>
            <a:r>
              <a:rPr lang="tr-TR" dirty="0" err="1" smtClean="0"/>
              <a:t>books</a:t>
            </a:r>
            <a:r>
              <a:rPr lang="tr-TR" dirty="0" smtClean="0"/>
              <a:t>:</a:t>
            </a:r>
          </a:p>
          <a:p>
            <a:pPr lvl="1"/>
            <a:r>
              <a:rPr lang="tr-TR" dirty="0" smtClean="0"/>
              <a:t>No </a:t>
            </a:r>
            <a:r>
              <a:rPr lang="tr-TR" dirty="0" err="1" smtClean="0"/>
              <a:t>Longer</a:t>
            </a:r>
            <a:r>
              <a:rPr lang="tr-TR" dirty="0" smtClean="0"/>
              <a:t> at </a:t>
            </a:r>
            <a:r>
              <a:rPr lang="tr-TR" dirty="0" err="1" smtClean="0"/>
              <a:t>Ease</a:t>
            </a:r>
            <a:endParaRPr lang="tr-TR" dirty="0" smtClean="0"/>
          </a:p>
          <a:p>
            <a:pPr lvl="1"/>
            <a:r>
              <a:rPr lang="tr-TR" dirty="0" err="1" smtClean="0"/>
              <a:t>Arrow</a:t>
            </a:r>
            <a:r>
              <a:rPr lang="tr-TR" dirty="0" smtClean="0"/>
              <a:t> of </a:t>
            </a:r>
            <a:r>
              <a:rPr lang="tr-TR" dirty="0" err="1" smtClean="0"/>
              <a:t>God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559</Words>
  <PresentationFormat>Ekran Gösterisi (4:3)</PresentationFormat>
  <Paragraphs>55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Ofis Teması</vt:lpstr>
      <vt:lpstr>Things Fall Apart, 1959</vt:lpstr>
      <vt:lpstr>Slayt 2</vt:lpstr>
      <vt:lpstr>Slayt 3</vt:lpstr>
      <vt:lpstr>Achebe 1930-2013</vt:lpstr>
      <vt:lpstr>Slayt 5</vt:lpstr>
      <vt:lpstr>Things Fall Apart</vt:lpstr>
      <vt:lpstr>Yam</vt:lpstr>
      <vt:lpstr>oracle</vt:lpstr>
      <vt:lpstr>Egwugwu</vt:lpstr>
      <vt:lpstr>Slayt 10</vt:lpstr>
      <vt:lpstr>Slayt 11</vt:lpstr>
      <vt:lpstr>Slayt 12</vt:lpstr>
      <vt:lpstr>Slayt 13</vt:lpstr>
      <vt:lpstr>Slayt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Things Fall Apart</dc:title>
  <dc:creator>Asus</dc:creator>
  <cp:lastModifiedBy>Asus</cp:lastModifiedBy>
  <cp:revision>29</cp:revision>
  <dcterms:created xsi:type="dcterms:W3CDTF">2017-03-27T09:15:22Z</dcterms:created>
  <dcterms:modified xsi:type="dcterms:W3CDTF">2017-04-24T10:11:20Z</dcterms:modified>
</cp:coreProperties>
</file>